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3" r:id="rId2"/>
    <p:sldId id="284" r:id="rId3"/>
    <p:sldId id="264" r:id="rId4"/>
    <p:sldId id="273" r:id="rId5"/>
    <p:sldId id="279" r:id="rId6"/>
    <p:sldId id="274" r:id="rId7"/>
    <p:sldId id="294" r:id="rId8"/>
    <p:sldId id="280" r:id="rId9"/>
    <p:sldId id="291" r:id="rId10"/>
    <p:sldId id="288" r:id="rId11"/>
    <p:sldId id="289" r:id="rId12"/>
    <p:sldId id="282" r:id="rId13"/>
    <p:sldId id="292" r:id="rId14"/>
    <p:sldId id="281" r:id="rId15"/>
    <p:sldId id="269" r:id="rId16"/>
    <p:sldId id="29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52" autoAdjust="0"/>
  </p:normalViewPr>
  <p:slideViewPr>
    <p:cSldViewPr>
      <p:cViewPr varScale="1">
        <p:scale>
          <a:sx n="88" d="100"/>
          <a:sy n="88" d="100"/>
        </p:scale>
        <p:origin x="106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42F74-91BA-4700-9996-BDBAA5916F90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FF3A9-43AE-47F2-ADBB-2CD8972E1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249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FF3A9-43AE-47F2-ADBB-2CD8972E184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78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Цыгане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FF3A9-43AE-47F2-ADBB-2CD8972E184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78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FF3A9-43AE-47F2-ADBB-2CD8972E184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285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цы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FF3A9-43AE-47F2-ADBB-2CD8972E184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27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DF0A-B4EF-4F6D-B490-680C16BFFF20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98E13-6DF7-4EE6-8C16-9A64F192D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20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DF0A-B4EF-4F6D-B490-680C16BFFF20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98E13-6DF7-4EE6-8C16-9A64F192D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DF0A-B4EF-4F6D-B490-680C16BFFF20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98E13-6DF7-4EE6-8C16-9A64F192D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9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DF0A-B4EF-4F6D-B490-680C16BFFF20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98E13-6DF7-4EE6-8C16-9A64F192D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4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DF0A-B4EF-4F6D-B490-680C16BFFF20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98E13-6DF7-4EE6-8C16-9A64F192D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90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DF0A-B4EF-4F6D-B490-680C16BFFF20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98E13-6DF7-4EE6-8C16-9A64F192D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9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DF0A-B4EF-4F6D-B490-680C16BFFF20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98E13-6DF7-4EE6-8C16-9A64F192D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0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DF0A-B4EF-4F6D-B490-680C16BFFF20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98E13-6DF7-4EE6-8C16-9A64F192D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09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DF0A-B4EF-4F6D-B490-680C16BFFF20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98E13-6DF7-4EE6-8C16-9A64F192D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4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DF0A-B4EF-4F6D-B490-680C16BFFF20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98E13-6DF7-4EE6-8C16-9A64F192D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5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DF0A-B4EF-4F6D-B490-680C16BFFF20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98E13-6DF7-4EE6-8C16-9A64F192D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38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4DF0A-B4EF-4F6D-B490-680C16BFFF20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98E13-6DF7-4EE6-8C16-9A64F192D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91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jpe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.jpe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.wdp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hdphoto" Target="../media/hdphoto1.wdp"/><Relationship Id="rId7" Type="http://schemas.openxmlformats.org/officeDocument/2006/relationships/image" Target="../media/image45.jpeg"/><Relationship Id="rId12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microsoft.com/office/2007/relationships/hdphoto" Target="../media/hdphoto6.wdp"/><Relationship Id="rId5" Type="http://schemas.openxmlformats.org/officeDocument/2006/relationships/image" Target="../media/image43.gif"/><Relationship Id="rId10" Type="http://schemas.openxmlformats.org/officeDocument/2006/relationships/image" Target="../media/image48.png"/><Relationship Id="rId4" Type="http://schemas.openxmlformats.org/officeDocument/2006/relationships/image" Target="../media/image3.jpe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microsoft.com/office/2007/relationships/hdphoto" Target="../media/hdphoto1.wdp"/><Relationship Id="rId7" Type="http://schemas.openxmlformats.org/officeDocument/2006/relationships/image" Target="../media/image5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0.jpeg"/><Relationship Id="rId4" Type="http://schemas.openxmlformats.org/officeDocument/2006/relationships/image" Target="../media/image3.jpeg"/><Relationship Id="rId9" Type="http://schemas.openxmlformats.org/officeDocument/2006/relationships/image" Target="../media/image5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.wdp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59.jpeg"/><Relationship Id="rId5" Type="http://schemas.openxmlformats.org/officeDocument/2006/relationships/image" Target="../media/image54.jpeg"/><Relationship Id="rId10" Type="http://schemas.openxmlformats.org/officeDocument/2006/relationships/image" Target="../media/image58.jpeg"/><Relationship Id="rId4" Type="http://schemas.openxmlformats.org/officeDocument/2006/relationships/image" Target="../media/image3.jpe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microsoft.com/office/2007/relationships/hdphoto" Target="../media/hdphoto1.wdp"/><Relationship Id="rId7" Type="http://schemas.openxmlformats.org/officeDocument/2006/relationships/hyperlink" Target="https://www.youtube.com/watch?v=v6E2IWVTOdk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TWLfcNeUto" TargetMode="External"/><Relationship Id="rId5" Type="http://schemas.openxmlformats.org/officeDocument/2006/relationships/hyperlink" Target="https://www.youtube.com/watch?v=1F02mUTgAro&amp;t=7s" TargetMode="Externa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detym.samddn.ru/tsygane" TargetMode="External"/><Relationship Id="rId3" Type="http://schemas.microsoft.com/office/2007/relationships/hdphoto" Target="../media/hdphoto1.wdp"/><Relationship Id="rId7" Type="http://schemas.openxmlformats.org/officeDocument/2006/relationships/hyperlink" Target="https://ok.ru/video/106441585734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b.ru/article/353975/tsyiganskaya-kuhnya-retseptyi-s-foto" TargetMode="External"/><Relationship Id="rId11" Type="http://schemas.openxmlformats.org/officeDocument/2006/relationships/image" Target="../media/image61.jpeg"/><Relationship Id="rId5" Type="http://schemas.openxmlformats.org/officeDocument/2006/relationships/hyperlink" Target="http://lik-kuzbassa.narod.ru/Mnogonacionalny-kuzbass.htm" TargetMode="External"/><Relationship Id="rId10" Type="http://schemas.openxmlformats.org/officeDocument/2006/relationships/hyperlink" Target="https://russian7.ru/post/sekrety-cygan-kotorye-neobkhodimo-zna/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://www.bolshoyvopros.ru/questions/2608077-kak-objasnit-rebjonku-kto-takie-cygane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microsoft.com/office/2007/relationships/hdphoto" Target="../media/hdphoto3.wdp"/><Relationship Id="rId4" Type="http://schemas.openxmlformats.org/officeDocument/2006/relationships/image" Target="../media/image3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.jpeg"/><Relationship Id="rId4" Type="http://schemas.microsoft.com/office/2007/relationships/hdphoto" Target="../media/hdphoto1.wdp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microsoft.com/office/2007/relationships/hdphoto" Target="../media/hdphoto5.wdp"/><Relationship Id="rId5" Type="http://schemas.openxmlformats.org/officeDocument/2006/relationships/image" Target="../media/image3.jpeg"/><Relationship Id="rId10" Type="http://schemas.openxmlformats.org/officeDocument/2006/relationships/image" Target="../media/image31.jpeg"/><Relationship Id="rId4" Type="http://schemas.openxmlformats.org/officeDocument/2006/relationships/hyperlink" Target="https://www.youtube.com/watch?v=IixCBQxBz9E&amp;feature=emb_title" TargetMode="External"/><Relationship Id="rId9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устам - цыганская плясовая_(OOMUSIC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13916" y="-1153019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47667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Муниципальное  бюджетное  дошкольное  образовательное  учреждение   </a:t>
            </a:r>
          </a:p>
          <a:p>
            <a:pPr algn="ctr"/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«Детский сад № 62»</a:t>
            </a:r>
            <a:endParaRPr lang="ru-RU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072" y="4062190"/>
            <a:ext cx="35068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n w="19050">
                  <a:solidFill>
                    <a:srgbClr val="0066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Авторы:</a:t>
            </a:r>
          </a:p>
          <a:p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Гаврилова Надежда Борисовна,</a:t>
            </a:r>
          </a:p>
          <a:p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Гундарева Марина Викторовна,</a:t>
            </a:r>
          </a:p>
          <a:p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оспитатели  МБДОУ№62</a:t>
            </a:r>
            <a:endParaRPr lang="ru-RU" sz="1600" dirty="0">
              <a:ln w="19050">
                <a:solidFill>
                  <a:srgbClr val="006600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smtClean="0">
                <a:ln w="19050">
                  <a:solidFill>
                    <a:srgbClr val="0066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Руководитель :</a:t>
            </a:r>
          </a:p>
          <a:p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Чечулина Яна Олеговна, </a:t>
            </a:r>
          </a:p>
          <a:p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аведующий МБДОУ№62</a:t>
            </a:r>
            <a:endParaRPr lang="ru-RU" sz="1600" dirty="0">
              <a:ln w="19050">
                <a:solidFill>
                  <a:srgbClr val="006600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9632" y="5877272"/>
            <a:ext cx="633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2020 год </a:t>
            </a:r>
            <a:endParaRPr lang="ru-RU" sz="1600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s://png.pngtree.com/58pic/32/30/74/55958PICy97ha9cP41G0w_PIC201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455" y="1629128"/>
            <a:ext cx="3525136" cy="2636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31897" y="1097658"/>
            <a:ext cx="8036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lassica Two" pitchFamily="66" charset="0"/>
                <a:cs typeface="Times New Roman" pitchFamily="18" charset="0"/>
              </a:rPr>
              <a:t>«Цыгане-вольный народ»</a:t>
            </a:r>
            <a:endParaRPr lang="ru-RU" sz="3200" b="1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lassica Two" pitchFamily="66" charset="0"/>
              <a:cs typeface="Times New Roman" pitchFamily="18" charset="0"/>
            </a:endParaRPr>
          </a:p>
        </p:txBody>
      </p:sp>
      <p:pic>
        <p:nvPicPr>
          <p:cNvPr id="7170" name="Picture 2" descr="https://images.vfl.ru/ii/1586771026/0652f673/30207104_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59" y="1805748"/>
            <a:ext cx="2925129" cy="21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убков Валерий - _Цыган_ музыка из кинофильма (www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2085" y="6215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4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5" y="3267869"/>
            <a:ext cx="1047750" cy="1190625"/>
          </a:xfrm>
        </p:spPr>
      </p:pic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53019" y="-1189782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45" y="845343"/>
            <a:ext cx="259228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04664"/>
            <a:ext cx="79491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Наиболее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распространенными занятиями были у мужчин торговля лошадьми, у женщин — гадание</a:t>
            </a:r>
            <a:r>
              <a:rPr lang="ru-RU" sz="1600" dirty="0"/>
              <a:t>. </a:t>
            </a:r>
            <a:endParaRPr lang="ru-RU" dirty="0"/>
          </a:p>
        </p:txBody>
      </p:sp>
      <p:pic>
        <p:nvPicPr>
          <p:cNvPr id="15362" name="Picture 2" descr="https://ic.pics.livejournal.com/anithing/65394781/902830/902830_9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994321"/>
            <a:ext cx="3211889" cy="2248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2431" y="5483716"/>
            <a:ext cx="45578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</a:rPr>
              <a:t> 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другие ремёсла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— кузнечное, изготовление и лужение котлов, резьба по дереву, ювелирное дело и др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60289" y="3463527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Цыгане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славятся как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музыканты, певцы.  танцоры.</a:t>
            </a:r>
            <a:endParaRPr lang="ru-RU" sz="1600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52" y="3463527"/>
            <a:ext cx="3061616" cy="2043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8302"/>
            <a:ext cx="3484633" cy="2329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62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42999" y="-1169462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58364" y="674559"/>
            <a:ext cx="64437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i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i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Женский </a:t>
            </a:r>
            <a:r>
              <a:rPr lang="ru-RU" sz="1600" i="1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традиционный наряд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 состоит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юбки, рубашки с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большой шали-плаща с бахромой и цветочным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 девушек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 бёдрам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повязана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шаль поменьше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43" y="402121"/>
            <a:ext cx="2072561" cy="295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52275" y="3539004"/>
            <a:ext cx="42394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Мужской </a:t>
            </a:r>
            <a:r>
              <a:rPr lang="ru-RU" sz="1600" i="1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костюм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 состоит из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рубахи, жилетки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курточки, 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также  высокие расшитые сапоги с широким голенищем и заправленные в них брюки </a:t>
            </a:r>
            <a:endParaRPr lang="ru-RU" sz="1600" dirty="0"/>
          </a:p>
        </p:txBody>
      </p:sp>
      <p:pic>
        <p:nvPicPr>
          <p:cNvPr id="16" name="Picture 2" descr="http://iriskostum.ru/img/Costume/328/3c255c697a861461a75563ba590279cd.jpg?h=8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400"/>
            <a:ext cx="2155179" cy="3129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54904" y="1729755"/>
            <a:ext cx="44248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i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Обязательный </a:t>
            </a:r>
            <a:r>
              <a:rPr lang="ru-RU" sz="1600" i="1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атрибут наряда замужней женщины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платок.</a:t>
            </a:r>
          </a:p>
          <a:p>
            <a:pPr algn="just"/>
            <a:endParaRPr lang="ru-RU" sz="1600" dirty="0" smtClean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Украшения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из золота, реже из серебра.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Любимые камни –бирюза и кораллы</a:t>
            </a:r>
            <a:endParaRPr lang="ru-RU" sz="1600" dirty="0"/>
          </a:p>
        </p:txBody>
      </p:sp>
      <p:pic>
        <p:nvPicPr>
          <p:cNvPr id="6148" name="Picture 4" descr="http://static.ozone.ru/multimedia/spare_other/1013982330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435">
            <a:off x="1011593" y="908720"/>
            <a:ext cx="549765" cy="95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static.ozone.ru/multimedia/spare_other/101398233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303">
            <a:off x="1046734" y="862969"/>
            <a:ext cx="506075" cy="60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i0.u-mama.ru/834/3c6/f2d/9e963ea3aa97ecee773040452510923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84" y="1536333"/>
            <a:ext cx="1967654" cy="2347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avatars.mds.yandex.net/get-zen_doc/2746730/pub_5edf1a8601657a7aeba8b891_5edf1beea4d3e8528fd9e597/scale_120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/>
          <a:stretch/>
        </p:blipFill>
        <p:spPr bwMode="auto">
          <a:xfrm>
            <a:off x="6665984" y="3978801"/>
            <a:ext cx="2017536" cy="2441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52274" y="4921119"/>
            <a:ext cx="4213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Если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кольцо одно и в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одном  ухе у цыгана,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то это означает, что этот мужчина единственный в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семье.</a:t>
            </a:r>
            <a:endParaRPr lang="ru-RU" sz="1600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50715" y="335838"/>
            <a:ext cx="5124544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Цыганский национальный костюм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4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32981" y="-1153019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21999" y="395372"/>
            <a:ext cx="294773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Традиции</a:t>
            </a:r>
            <a:r>
              <a:rPr lang="ru-RU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обычаи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5088" y="826291"/>
            <a:ext cx="7714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Цыганская жизнь – это соблюдение традиций, обычаев и </a:t>
            </a:r>
            <a:r>
              <a:rPr lang="ru-RU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правил</a:t>
            </a:r>
            <a:endParaRPr lang="ru-RU" dirty="0"/>
          </a:p>
        </p:txBody>
      </p:sp>
      <p:pic>
        <p:nvPicPr>
          <p:cNvPr id="10244" name="Picture 4" descr="http://idata.over-blog.com/0/25/91/81/GIFS/notre_dame00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85" y="3699055"/>
            <a:ext cx="2363542" cy="28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kirov-portal.ru/upload/original/news/66c/66ccb205f70d1a16d25b433e75f84dd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0" y="1857971"/>
            <a:ext cx="3050932" cy="1716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zelenaya-svadba.com/images/pic/cigansv_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93" y="1369558"/>
            <a:ext cx="1991175" cy="2375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https://adm44.ru/i/news/545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adm44.ru/i/news/545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https://adm44.ru/i/news/545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6" descr="https://adm44.ru/i/news/5455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https://farm2.staticflickr.com/1905/45553283401_7f299d0408_o_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8" y="4292912"/>
            <a:ext cx="2718016" cy="1811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lik-kuzbassa.narod.ru/index.files/zygane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AE08C"/>
              </a:clrFrom>
              <a:clrTo>
                <a:srgbClr val="FAE08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22" y="3897160"/>
            <a:ext cx="1322169" cy="26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https://rafaellka.ru/uploads/5c5a3a8dfac6c87ceb3200eb374556b0.jpg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t="2692" r="20727"/>
          <a:stretch/>
        </p:blipFill>
        <p:spPr bwMode="auto">
          <a:xfrm>
            <a:off x="5684658" y="1540919"/>
            <a:ext cx="2965000" cy="2033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6" name="Picture 6" descr="http://detym.samddn.ru/images/%D0%A6%D1%8B%D0%B3%D0%B0%D0%BD%D0%B5/%D0%A6%D1%8B%D0%B3%D0%B0%D0%BD%D1%81%D0%BA%D0%B8%D0%B5_%D0%BA%D0%B8%D0%B1%D0%B8%D1%82%D0%BA%D0%B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27" y="4322212"/>
            <a:ext cx="2672831" cy="1781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27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53019" y="-1121226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6388" y="1584668"/>
            <a:ext cx="5028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ru-RU" sz="1600" b="1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6974" y="3760454"/>
            <a:ext cx="3555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Эй, </a:t>
            </a:r>
            <a:r>
              <a:rPr lang="ru-RU" dirty="0" err="1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ромалэ</a:t>
            </a: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подходи!</a:t>
            </a:r>
            <a:b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Погадаю даром.</a:t>
            </a:r>
            <a:b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Расскажу, что впереди,</a:t>
            </a:r>
            <a:b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Применю я чары,</a:t>
            </a:r>
            <a:b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цыганочку спляшу,</a:t>
            </a:r>
            <a:b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спою, хороший,</a:t>
            </a:r>
            <a:b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за это попрошу</a:t>
            </a:r>
            <a:b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Хлопать мне в ладоши.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9664" y="1114834"/>
            <a:ext cx="4355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Гадание – цыганское мастерство передаётся из поколения в поколение</a:t>
            </a:r>
            <a:endParaRPr lang="ru-RU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14" descr="https://avatars.mds.yandex.net/get-zen_doc/1911692/pub_5dec589edf944400b17db227_5dec598c92414d00afe521c5/scale_120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53" y="600531"/>
            <a:ext cx="3771294" cy="2828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www.chitalnya.ru/upload2/600/5d5df8947df752d58358bdb8b901fcda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5" y="2014766"/>
            <a:ext cx="4338076" cy="144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C:\Users\Gavri\Downloads\M4Em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461" y="3429000"/>
            <a:ext cx="4150237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data3.proshkolu.ru/content/media/pic/std/3000000/2830000/2829687-ea4a6d63be4c8295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5" y="705259"/>
            <a:ext cx="39814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7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53019" y="-1153019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24212" y="1173637"/>
            <a:ext cx="37313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Кухня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цыган очень проста. Чаще всего цыгане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готовят на открытом костре.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потребляют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курицу, баранину, говядину. Особенно любят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супы.</a:t>
            </a:r>
          </a:p>
          <a:p>
            <a:pPr algn="just"/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600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3711" y="279712"/>
            <a:ext cx="2899127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Цыганская</a:t>
            </a:r>
            <a:r>
              <a:rPr lang="ru-RU" sz="24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кухня</a:t>
            </a:r>
            <a:endParaRPr lang="ru-RU" sz="24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Цыганская кухн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96" y="4751227"/>
            <a:ext cx="2414232" cy="16692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foodandmood.com.ua/i/11/86/63/5/1186635/image_main/b883ba7ad9e650c32c029c219d4047f5-resize_crop_1Xquality_100Xallow_enlarge_0Xw_0Xh_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31" y="4753334"/>
            <a:ext cx="2530669" cy="16918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8"/>
          <a:srcRect l="12821" t="27635" r="38673" b="34188"/>
          <a:stretch/>
        </p:blipFill>
        <p:spPr bwMode="auto">
          <a:xfrm>
            <a:off x="458379" y="703959"/>
            <a:ext cx="4473661" cy="2509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20" name="Picture 4" descr="https://s.mediasole.ru/cache/content/data/images/1844/1844755/origina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90" y="3113678"/>
            <a:ext cx="2329445" cy="15507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.mediasole.ru/cache/content/data/images/1844/1844756/origina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56" y="3100191"/>
            <a:ext cx="2363452" cy="15733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.mediasole.ru/cache/content/data/images/1844/1844758/origina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3098548"/>
            <a:ext cx="2386179" cy="15885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s.mediasole.ru/cache/content/data/images/1844/1844760/original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D2A562"/>
              </a:clrFrom>
              <a:clrTo>
                <a:srgbClr val="D2A56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5" y="4742768"/>
            <a:ext cx="2541374" cy="16918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1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07114" y="-1153020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6792" y="475672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Приложение</a:t>
            </a:r>
            <a:endParaRPr lang="ru-RU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6792" y="799837"/>
            <a:ext cx="662473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1. 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М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ультфильм  "Цыгане» </a:t>
            </a:r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2. Видео " Гимн цыган"</a:t>
            </a:r>
            <a:endParaRPr lang="ru-RU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3.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В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идео "Цыганские дети танцуют«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" name="Picture 12" descr="https://thumbs.dreamstime.com/b/%D0%BD%D0%B0%D1%86%D0%B8%D0%BE%D0%BD%D0%B0-%D1%8C%D0%BD%D1%8B%D0%B9-%D1%86%D1%8B%D0%B3%D0%B0%D0%BD%D1%81%D0%BA%D0%B8%D0%B9-%D0%B0%D0%BD%D1%81%D0%B0%D0%BC%D0%B1-%D1%8C-34514620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058" y="1484784"/>
            <a:ext cx="6866141" cy="50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2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43000" y="-1153019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431424"/>
            <a:ext cx="4572000" cy="40011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Литература: </a:t>
            </a:r>
            <a:endParaRPr lang="ru-RU" sz="20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980728"/>
            <a:ext cx="79928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Андроникова И.М. Эволюция жилища русских цыган. Советская этнография. М. - 1970. - № 4.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Сказки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песни, рожденные в дороге: цыганский фольклор. - М.: Наука, 1985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  <a:hlinkClick r:id="rId5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5"/>
              </a:rPr>
              <a:t>3.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5"/>
              </a:rPr>
              <a:t>://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5"/>
              </a:rPr>
              <a:t>lik-kuzbassa.narod.ru/Mnogonacionalny-kuzbass.htm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6"/>
              </a:rPr>
              <a:t>4. https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6"/>
              </a:rPr>
              <a:t>://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6"/>
              </a:rPr>
              <a:t>fb.ru/article/353975/tsyiganskaya-kuhnya-retseptyi-s-foto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7"/>
              </a:rPr>
              <a:t>5.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https://ok.ru/video/1064415857343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8"/>
              </a:rPr>
              <a:t>6.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http://detym.samddn.ru/tsygane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9"/>
              </a:rPr>
              <a:t>7.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9"/>
              </a:rPr>
              <a:t>http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9"/>
              </a:rPr>
              <a:t>://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9"/>
              </a:rPr>
              <a:t>www.bolshoyvopros.ru/questions/2608077-kak-objasnit-rebjonku-kto-takie-cygane.html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10"/>
              </a:rPr>
              <a:t>8.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https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10"/>
              </a:rPr>
              <a:t>://russian7.ru/post/sekrety-cygan-kotorye-neobkhodimo-zna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10"/>
              </a:rPr>
              <a:t>/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6" name="Picture 12" descr="https://thumbs.dreamstime.com/b/%D0%BD%D0%B0%D1%86%D0%B8%D0%BE%D0%BD%D0%B0-%D1%8C%D0%BD%D1%8B%D0%B9-%D1%86%D1%8B%D0%B3%D0%B0%D0%BD%D1%81%D0%BA%D0%B8%D0%B9-%D0%B0%D0%BD%D1%81%D0%B0%D0%BC%D0%B1-%D1%8C-34514620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00" y="3789040"/>
            <a:ext cx="3720399" cy="272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6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43000" y="-1141511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un9-42.userapi.com/impf/c307210/v307210140/7b5c/Z7o0TW94aEM.jpg?size=960x824&amp;quality=96&amp;proxy=1&amp;sign=2efa8e3c46056381e75c96d91ec400c0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C0C1C3"/>
              </a:clrFrom>
              <a:clrTo>
                <a:srgbClr val="C0C1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7" t="9016" r="18055" b="13077"/>
          <a:stretch/>
        </p:blipFill>
        <p:spPr bwMode="auto">
          <a:xfrm>
            <a:off x="489577" y="476768"/>
            <a:ext cx="1857326" cy="176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28887" y="692696"/>
            <a:ext cx="6417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представлений у детей о </a:t>
            </a:r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малой  народности, населяющих   Кузбасс – цыганах.</a:t>
            </a:r>
            <a:endParaRPr lang="ru-RU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9255" y="2274838"/>
            <a:ext cx="83674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познакомить детей  с особенностями культуры цыган, </a:t>
            </a: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их обычаями, традициям, фольклором, бытом народа;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развивать у детей познавательный интерес, обогащать словарный </a:t>
            </a: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запас, расширять </a:t>
            </a:r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кругозор;</a:t>
            </a:r>
            <a:endParaRPr lang="ru-RU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воспитывать доброжелательное отношение  </a:t>
            </a: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уважение </a:t>
            </a: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 людям разных </a:t>
            </a:r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национальностей</a:t>
            </a: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2" descr="http://3.bp.blogspot.com/-k6z3B1iOH5c/UdryBm8vYJI/AAAAAAAAN-k/Ywhp-W33Gwo/s1600/%D1%84787%D0%BD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54066"/>
            <a:ext cx="2806522" cy="267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oollady.ru/pic/0004/010/4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039954"/>
            <a:ext cx="1080120" cy="4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4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53019" y="-1153018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3" y="1340768"/>
            <a:ext cx="30243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Кузбасс – наш дом,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де средь красот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Живёт достойнейший народ: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Татары, шорцы, </a:t>
            </a:r>
            <a:r>
              <a:rPr lang="ru-RU" sz="1600" dirty="0" err="1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телеуты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Буряты, русские , удмурты,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ыгане, немцы, чуваши,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Мордова, армяне, латыши.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Нас много здесь,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мы едины!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Кузбассу все необходимы!</a:t>
            </a:r>
            <a:endParaRPr lang="ru-RU" sz="1600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10C"/>
              </a:clrFrom>
              <a:clrTo>
                <a:srgbClr val="0001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913730"/>
            <a:ext cx="5030541" cy="503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8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Цыгане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32981" y="-1153019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0909" y="3672241"/>
            <a:ext cx="5976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территории Кемеровской области проживают более 100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народов.</a:t>
            </a:r>
          </a:p>
          <a:p>
            <a:pPr algn="just"/>
            <a:endParaRPr lang="ru-RU" sz="1600" dirty="0" smtClean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говорит на своем родном языке и еще на языке той страны, в которой сейчас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живет. Все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люди берегут свои обычаи, культуру, музыку, еду..., к которой привыкли в своей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стране.</a:t>
            </a:r>
          </a:p>
          <a:p>
            <a:pPr algn="just"/>
            <a:endParaRPr lang="ru-RU" sz="1600" dirty="0" smtClean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Кемеровскую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область населяет небольшое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количество цыган   </a:t>
            </a:r>
            <a:r>
              <a:rPr lang="ru-RU" sz="1600" i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(приложение №1)</a:t>
            </a:r>
            <a:endParaRPr lang="ru-RU" i="1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Картинки национальные костюмы народов России - Карточки и картинки для детей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9FF"/>
              </a:clrFrom>
              <a:clrTo>
                <a:srgbClr val="FFF9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 bwMode="auto">
          <a:xfrm>
            <a:off x="6516216" y="3299483"/>
            <a:ext cx="2170584" cy="293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www.bibliotroika.ru/_si/0/58352002.jpg"/>
          <p:cNvPicPr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20"/>
          <a:stretch/>
        </p:blipFill>
        <p:spPr bwMode="auto">
          <a:xfrm>
            <a:off x="536865" y="398962"/>
            <a:ext cx="8002144" cy="290052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263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32981" y="-1153019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popgun.ru/files/g/79/orig/40272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09394" y="334531"/>
            <a:ext cx="8305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b="1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16" descr="https://images.ua.prom.st/978100593_w640_h640_karnavalnyj-kostyum-tsygan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8" descr="https://images.ua.prom.st/978100593_w640_h640_karnavalnyj-kostyum-tsygan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://i.mycdn.me/i?r=AzEPZsRbOZEKgBhR0XGMT1RkFBnw0e0jGGtY81by_xr6VaaKTM5SRkZCeTgDn6uOy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60" y="436967"/>
            <a:ext cx="5026702" cy="3352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vatars.mds.yandex.net/get-zen_doc/3510533/pub_5f0b3baed0f7735a760f08d0_5f0b3c165f7d43755ee14955/scale_1200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50194"/>
            <a:ext cx="4718632" cy="3248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48064" y="1100363"/>
            <a:ext cx="38326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 этой нации нет территории-</a:t>
            </a:r>
          </a:p>
          <a:p>
            <a:pPr algn="ctr"/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Они рассеяны по всей Земле.</a:t>
            </a:r>
          </a:p>
          <a:p>
            <a:pPr algn="ctr"/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Но песни звонкие вошли в историю</a:t>
            </a:r>
          </a:p>
          <a:p>
            <a:pPr algn="ctr"/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поселились в каждой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голове.</a:t>
            </a:r>
            <a:endParaRPr lang="ru-RU" sz="1600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avatars.mds.yandex.net/get-zen_doc/1349008/pub_5e4428e1fbe2fb5ea3060914_5e442c153aa8ed76a477da05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20" y="3063609"/>
            <a:ext cx="4959848" cy="3306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foiz.ru/uz_files/157316/25606868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25" y="3548651"/>
            <a:ext cx="2103586" cy="276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14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36449" y="-1153019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521112"/>
            <a:ext cx="5616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Цыгане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давно-давно жили в одной далекой большой стране Индии.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Там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где они жили они не могли ничего выращивать себе для еды. Они только разводили животных... И больше всего лошадей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litdet.ru/u/dd/skazki/1955/fot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5" y="220076"/>
            <a:ext cx="2675904" cy="30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s://lerm-cbs.ru/images/DB/04/H_p7raPByu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791" y="1695293"/>
            <a:ext cx="4281672" cy="2941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65449" y="5013176"/>
            <a:ext cx="4183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еще они умели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хорошо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петь и танцевать. И многие цыгане были артистами.</a:t>
            </a:r>
          </a:p>
        </p:txBody>
      </p:sp>
      <p:sp>
        <p:nvSpPr>
          <p:cNvPr id="7" name="AutoShape 2" descr="https://mestozagovora.ru/wp-content/uploads/2018/06/podkova-na-schaste-i-udach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mestozagovora.ru/wp-content/uploads/2018/06/podkova-na-schaste-i-udachu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mestozagovora.ru/wp-content/uploads/2018/06/podkova-na-schaste-i-udachu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35" y="2702698"/>
            <a:ext cx="540979" cy="4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yt3.ggpht.com/a/AATXAJxst9PT5MWj39pdbcPSzloF5wT2nRkUkynesFL1=s900-c-k-c0xffffffff-no-rj-mo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2246">
            <a:off x="1168237" y="1844824"/>
            <a:ext cx="444165" cy="44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devlale.ru/wp-content/uploads/2014/09/DSC_1996m1-e14950196631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66231"/>
            <a:ext cx="3820268" cy="3212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3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32981" y="-1153018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532" y="2707400"/>
            <a:ext cx="842493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Жили цыгане одной большой семьёй – табором, в кибитках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палатках.  Они всегда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предпочитали держаться вместе, чтобы и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бедных, 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нищих собратьев поддержать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 descr="https://forexdengi.com/attachment.php?attachmentid=3003014&amp;d=15679243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/>
          <a:stretch/>
        </p:blipFill>
        <p:spPr bwMode="auto">
          <a:xfrm>
            <a:off x="652054" y="476672"/>
            <a:ext cx="7776864" cy="2345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s019.radikal.ru/i610/1209/29/441e794bf4a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4" y="4370568"/>
            <a:ext cx="2883372" cy="2162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rodnik.addnt.ru/wp-content/uploads/2016/06/57710e07dacee14670269518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22" y="4370567"/>
            <a:ext cx="3009746" cy="2162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mg-fotki.yandex.ru/get/6825/192790550.134/0_1164b9_125143bf_orig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76" y="3415001"/>
            <a:ext cx="3096344" cy="2211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c.pics.livejournal.com/bay_horse/25108403/153552/153552_10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r="9409"/>
          <a:stretch/>
        </p:blipFill>
        <p:spPr bwMode="auto">
          <a:xfrm>
            <a:off x="3032176" y="3305843"/>
            <a:ext cx="3115190" cy="2429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1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53019" y="-1153019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thumb/1/10/Flag_of_the_Romani_people.svg/1599px-Flag_of_the_Romani_people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5" y="872960"/>
            <a:ext cx="2969962" cy="1979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87258" y="432246"/>
            <a:ext cx="3468706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Национальные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символы</a:t>
            </a:r>
            <a:endParaRPr lang="ru-RU" sz="2400" b="1" i="1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0427" y="921150"/>
            <a:ext cx="5268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Цыгане имеют свой флаг, герб и гимн.</a:t>
            </a:r>
          </a:p>
          <a:p>
            <a:r>
              <a:rPr lang="ru-RU" sz="1600" i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Цыганский </a:t>
            </a:r>
            <a:r>
              <a:rPr lang="ru-RU" sz="1600" i="1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флаг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разделён на две полосы.</a:t>
            </a:r>
          </a:p>
          <a:p>
            <a:pPr algn="just"/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Верхняя – синяя , символизирую  небо. Зелёная –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символизирует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траву, поле. В центре –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символическое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колесо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кибитки, 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символизирует  свободу и кочевой дух.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15815" y="2446780"/>
            <a:ext cx="56886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 Цыганский </a:t>
            </a:r>
            <a:r>
              <a:rPr lang="ru-RU" sz="1600" i="1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гимн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называется "</a:t>
            </a:r>
            <a:r>
              <a:rPr lang="ru-RU" sz="1600" dirty="0" err="1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Джелем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Джелем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i="1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(приложение №2 )</a:t>
            </a:r>
            <a:endParaRPr lang="ru-RU" sz="1600" i="1" dirty="0">
              <a:ln w="19050">
                <a:solidFill>
                  <a:srgbClr val="006600"/>
                </a:solidFill>
                <a:prstDash val="solid"/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ttps://yt3.ggpht.com/a/AATXAJzMcuyM7zNPs1xATl83479i5Fy3OeiOgoMa5jh7=s900-c-k-c0xffffffff-no-rj-m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90"/>
          <a:stretch/>
        </p:blipFill>
        <p:spPr bwMode="auto">
          <a:xfrm>
            <a:off x="450484" y="2948079"/>
            <a:ext cx="4033329" cy="3206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devlale.ru/wp-content/uploads/2014/09/%D0%A6%D1%8B%D0%B3%D0%B0%D0%BD%D0%B5-%D0%BD%D0%B0-%D0%BF%D1%80%D0%B0%D0%B7%D0%B4%D0%BD%D0%B8%D0%BA-%D1%86%D1%8B%D0%B3%D0%B0%D0%BD%D0%B5-%D0%BD%D0%B0-%D1%81%D0%B2%D0%B0%D0%B4%D1%8C%D0%B1%D1%83-%D1%86%D1%8B%D0%B3%D0%B0%D0%BD%D1%81%D0%BA%D0%B8%D0%B8%CC%86-%D0%B0%D0%BD%D1%81%D0%B0%D0%BC%D0%B1%D0%BB%D1%8C-Gipsy-Stars-%D0%B4%D0%B6%D0%B8%D0%BF%D1%81%D0%B8-%D1%81%D1%82%D0%B0%D1%80%D1%81-%D1%86%D1%8B%D0%B3%D0%B0%D0%BD%D0%B5-%D0%BD%D0%B0-%D1%8E%D0%B1%D0%B8%D0%BB%D0%B5%D0%B8%CC%86-30-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4"/>
          <a:stretch/>
        </p:blipFill>
        <p:spPr bwMode="auto">
          <a:xfrm>
            <a:off x="4531553" y="2948079"/>
            <a:ext cx="4248821" cy="3211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1525" y="5990574"/>
            <a:ext cx="8228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Под цыганский гимн не встают, но танцуют!</a:t>
            </a:r>
          </a:p>
        </p:txBody>
      </p:sp>
    </p:spTree>
    <p:extLst>
      <p:ext uri="{BB962C8B-B14F-4D97-AF65-F5344CB8AC3E}">
        <p14:creationId xmlns:p14="http://schemas.microsoft.com/office/powerpoint/2010/main" val="47069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11" descr="https://im0-tub-ru.yandex.net/i?id=ca06ee8e0aeaa49ddbf9483ea9fbfe70&amp;ref=rim&amp;n=33&amp;w=200&amp;h=15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s05.infourok.ru/uploads/ex/00ce/000eba55-a642328e/hello_html_20201c96.jpg">
            <a:hlinkClick r:id="rId4" tooltip="Дети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1132981" y="-1153019"/>
            <a:ext cx="6858000" cy="9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brazovaka.ru/wp-content/uploads/2017/08/udarenie-v-slove-cyg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21" y="3934280"/>
            <a:ext cx="2900811" cy="2375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knife.media/wp-content/uploads/338B64B000000578-3559115-image-a-80_146166607036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1"/>
          <a:stretch/>
        </p:blipFill>
        <p:spPr bwMode="auto">
          <a:xfrm>
            <a:off x="2051720" y="2777346"/>
            <a:ext cx="2818763" cy="2455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19480" y="609856"/>
            <a:ext cx="4400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Цыганский  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фольклор  включает в себя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сказки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легенды, пословицы, но особое место в нем занимает музыка,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песни</a:t>
            </a:r>
            <a:r>
              <a:rPr lang="ru-RU" sz="1600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 </a:t>
            </a:r>
          </a:p>
        </p:txBody>
      </p:sp>
      <p:pic>
        <p:nvPicPr>
          <p:cNvPr id="4098" name="Picture 2" descr="https://pbs.twimg.com/media/C-AB7WkWAAAC124.jpg:lar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90928"/>
            <a:ext cx="3670087" cy="2404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beesona.ru/upload/643/e524cdaa5b351b9b6629d32f4f5ad43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33" y="1174151"/>
            <a:ext cx="4447239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1000000-dvd.ru/suggestions/img/jpg/5/d.radikal.ru/d23/1804/b3/4c42474e0e4b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07" y="2336446"/>
            <a:ext cx="3728991" cy="3728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84168" y="1997088"/>
            <a:ext cx="2523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dirty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smtClean="0">
                <a:ln w="19050">
                  <a:solidFill>
                    <a:srgbClr val="006600"/>
                  </a:solidFill>
                  <a:prstDash val="solid"/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приложении №3)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7372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2872</TotalTime>
  <Words>671</Words>
  <Application>Microsoft Office PowerPoint</Application>
  <PresentationFormat>Экран (4:3)</PresentationFormat>
  <Paragraphs>94</Paragraphs>
  <Slides>16</Slides>
  <Notes>4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Classica Two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Gavrilovb69@outlook.com</dc:creator>
  <cp:lastModifiedBy>user</cp:lastModifiedBy>
  <cp:revision>161</cp:revision>
  <dcterms:created xsi:type="dcterms:W3CDTF">2020-11-17T13:08:23Z</dcterms:created>
  <dcterms:modified xsi:type="dcterms:W3CDTF">2020-12-14T03:16:11Z</dcterms:modified>
</cp:coreProperties>
</file>